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256" r:id="rId3"/>
    <p:sldId id="270" r:id="rId4"/>
    <p:sldId id="259" r:id="rId5"/>
    <p:sldId id="260" r:id="rId6"/>
    <p:sldId id="262" r:id="rId7"/>
    <p:sldId id="264" r:id="rId8"/>
    <p:sldId id="292" r:id="rId9"/>
    <p:sldId id="293" r:id="rId10"/>
    <p:sldId id="266" r:id="rId11"/>
    <p:sldId id="261" r:id="rId12"/>
    <p:sldId id="265" r:id="rId13"/>
    <p:sldId id="268" r:id="rId14"/>
    <p:sldId id="267" r:id="rId15"/>
    <p:sldId id="269" r:id="rId16"/>
    <p:sldId id="271" r:id="rId17"/>
    <p:sldId id="272" r:id="rId18"/>
    <p:sldId id="274" r:id="rId19"/>
    <p:sldId id="275" r:id="rId20"/>
    <p:sldId id="276" r:id="rId21"/>
    <p:sldId id="277" r:id="rId22"/>
    <p:sldId id="279" r:id="rId23"/>
    <p:sldId id="332" r:id="rId24"/>
    <p:sldId id="280" r:id="rId25"/>
    <p:sldId id="290" r:id="rId26"/>
    <p:sldId id="304" r:id="rId27"/>
    <p:sldId id="305" r:id="rId28"/>
    <p:sldId id="306" r:id="rId29"/>
    <p:sldId id="307" r:id="rId30"/>
    <p:sldId id="295" r:id="rId31"/>
    <p:sldId id="296" r:id="rId32"/>
    <p:sldId id="282" r:id="rId33"/>
    <p:sldId id="283" r:id="rId34"/>
    <p:sldId id="284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>
      <p:cViewPr>
        <p:scale>
          <a:sx n="75" d="100"/>
          <a:sy n="75" d="100"/>
        </p:scale>
        <p:origin x="-1236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7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hyperlink" Target="http://vietnam.vnanet.vn/VNP_Upload/News/2006-5/3/ChthangDBP-10LL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1.png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5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35.gif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7.png"/><Relationship Id="rId4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image" Target="../media/image18.gif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6" descr="CoD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5419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2"/>
          <p:cNvSpPr>
            <a:spLocks noChangeArrowheads="1" noChangeShapeType="1" noTextEdit="1"/>
          </p:cNvSpPr>
          <p:nvPr/>
        </p:nvSpPr>
        <p:spPr bwMode="auto">
          <a:xfrm>
            <a:off x="4495800" y="1066800"/>
            <a:ext cx="3733800" cy="153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</a:t>
            </a:r>
          </a:p>
          <a:p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>
            <a:off x="609600" y="3124200"/>
            <a:ext cx="6553200" cy="2243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 THẮNG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LỊCH SỬ ĐIỆN BIÊN PHỦ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057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164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828800" y="5971381"/>
            <a:ext cx="6705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0331" y="529588"/>
            <a:ext cx="6383205" cy="51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362200"/>
            <a:ext cx="790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8" y="3638810"/>
            <a:ext cx="3058357" cy="26573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2" y="3276600"/>
            <a:ext cx="2766848" cy="27921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3360193" cy="24673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8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5" y="18655"/>
            <a:ext cx="9144000" cy="6813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91" y="820243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569634" y="2455835"/>
            <a:ext cx="34901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/>
              <a:t>   </a:t>
            </a:r>
            <a:r>
              <a:rPr lang="en-US" sz="2400" b="1" dirty="0" err="1">
                <a:latin typeface="Arial "/>
              </a:rPr>
              <a:t>Đọc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thầm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đoạn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đầu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trang</a:t>
            </a:r>
            <a:r>
              <a:rPr lang="en-US" sz="2400" b="1" dirty="0">
                <a:latin typeface="Arial "/>
              </a:rPr>
              <a:t> 37 </a:t>
            </a:r>
            <a:r>
              <a:rPr lang="en-US" sz="2400" b="1" dirty="0" err="1">
                <a:latin typeface="Arial "/>
              </a:rPr>
              <a:t>và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quan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sát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hình</a:t>
            </a:r>
            <a:r>
              <a:rPr lang="en-US" sz="2400" b="1" dirty="0">
                <a:latin typeface="Arial "/>
              </a:rPr>
              <a:t> 1 </a:t>
            </a:r>
            <a:r>
              <a:rPr lang="en-US" sz="2400" b="1" dirty="0" err="1">
                <a:latin typeface="Arial "/>
              </a:rPr>
              <a:t>trang</a:t>
            </a:r>
            <a:r>
              <a:rPr lang="en-US" sz="2400" b="1" dirty="0">
                <a:latin typeface="Arial "/>
              </a:rPr>
              <a:t> 38 ở </a:t>
            </a:r>
            <a:r>
              <a:rPr lang="en-US" sz="2400" b="1" dirty="0" err="1">
                <a:latin typeface="Arial "/>
              </a:rPr>
              <a:t>sách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giáo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khoa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để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trả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lời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câu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hỏi</a:t>
            </a:r>
            <a:r>
              <a:rPr lang="en-US" sz="2400" b="1" dirty="0">
                <a:latin typeface="Arial "/>
              </a:rPr>
              <a:t> </a:t>
            </a:r>
            <a:r>
              <a:rPr lang="en-US" sz="2400" b="1" dirty="0" err="1">
                <a:latin typeface="Arial "/>
              </a:rPr>
              <a:t>sau</a:t>
            </a:r>
            <a:r>
              <a:rPr lang="en-US" sz="2400" b="1" dirty="0">
                <a:latin typeface="Arial "/>
              </a:rPr>
              <a:t>: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487973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542671" y="4415678"/>
            <a:ext cx="35170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Mùa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đông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năm</a:t>
            </a:r>
            <a:r>
              <a:rPr lang="en-US" sz="2400" b="1" i="1" dirty="0">
                <a:latin typeface="Arial" charset="0"/>
                <a:cs typeface="Arial" charset="0"/>
              </a:rPr>
              <a:t> 1953, </a:t>
            </a:r>
            <a:r>
              <a:rPr lang="en-US" sz="2400" b="1" i="1" dirty="0" err="1">
                <a:latin typeface="Arial" charset="0"/>
                <a:cs typeface="Arial" charset="0"/>
              </a:rPr>
              <a:t>tại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chiến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khu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Việt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Bắc,Trung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ương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Đảng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và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Bác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Hồ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đã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làm</a:t>
            </a:r>
            <a:r>
              <a:rPr lang="en-US" sz="2400" b="1" i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latin typeface="Arial" charset="0"/>
                <a:cs typeface="Arial" charset="0"/>
              </a:rPr>
              <a:t>gì</a:t>
            </a:r>
            <a:r>
              <a:rPr lang="en-US" sz="2400" b="1" i="1" dirty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15" y="2971800"/>
            <a:ext cx="5427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-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Mùa đông 1953 , tại chiến khu Việt Bắc,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Trung ương Đảng và Bác Hồ đã họp và nêu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quyết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tâm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giành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thắng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lợi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vi-VN" sz="2400" b="1" dirty="0">
                <a:latin typeface="Arial" pitchFamily="34" charset="0"/>
                <a:ea typeface="Tahoma" pitchFamily="34" charset="0"/>
                <a:cs typeface="Arial" pitchFamily="34" charset="0"/>
              </a:rPr>
              <a:t>Điện Biên Phủ để kết thúc kháng chiến.</a:t>
            </a:r>
            <a:endParaRPr lang="en-US" sz="24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57" y="1676400"/>
            <a:ext cx="750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1062283"/>
            <a:ext cx="5583311" cy="34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07889" y="4648200"/>
            <a:ext cx="5283200" cy="609600"/>
          </a:xfrm>
          <a:prstGeom prst="snip2DiagRect">
            <a:avLst>
              <a:gd name="adj1" fmla="val 50000"/>
              <a:gd name="adj2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họp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362200" y="4191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-17585" y="3886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Đồng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237599" y="3856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Chinh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778283" y="452683"/>
            <a:ext cx="1447800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Giáp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791200" y="4419600"/>
            <a:ext cx="3262532" cy="1158240"/>
          </a:xfrm>
          <a:prstGeom prst="snip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Minh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tướng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Võ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charset="0"/>
              </a:rPr>
              <a:t>Giáp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4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939130"/>
            <a:ext cx="3262532" cy="248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35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08" y="300072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515393" y="5971381"/>
            <a:ext cx="533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Bộ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Chính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trị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họp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thông</a:t>
            </a:r>
            <a:r>
              <a:rPr lang="en-US" sz="2400" dirty="0">
                <a:solidFill>
                  <a:srgbClr val="FFFF00"/>
                </a:solidFill>
              </a:rPr>
              <a:t> qua </a:t>
            </a:r>
            <a:r>
              <a:rPr lang="en-US" sz="2400" dirty="0" err="1">
                <a:solidFill>
                  <a:srgbClr val="FFFF00"/>
                </a:solidFill>
              </a:rPr>
              <a:t>phương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án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mở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chiến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dịch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Điện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Biên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Phủ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8267" y="533778"/>
            <a:ext cx="6298696" cy="47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" y="-28136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681" y="2508313"/>
            <a:ext cx="84794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của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3810000" y="26670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346402" y="2667000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67000" y="337038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charset="0"/>
              </a:rPr>
              <a:t>ức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 err="1">
                <a:latin typeface="Arial" charset="0"/>
              </a:rPr>
              <a:t>người</a:t>
            </a:r>
            <a:endParaRPr lang="en-US" b="1" u="sng" dirty="0">
              <a:latin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78023" y="32766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/>
              <a:t>S</a:t>
            </a:r>
            <a:r>
              <a:rPr lang="en-US" b="1" u="sng" dirty="0" err="1">
                <a:latin typeface="Arial" charset="0"/>
              </a:rPr>
              <a:t>ức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 err="1">
                <a:latin typeface="Arial" charset="0"/>
              </a:rPr>
              <a:t>của</a:t>
            </a:r>
            <a:endParaRPr lang="en-US" b="1" u="sng" dirty="0">
              <a:latin typeface="Arial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76200" y="4114800"/>
            <a:ext cx="4407363" cy="1752600"/>
          </a:xfrm>
          <a:prstGeom prst="wedgeRoundRectCallout">
            <a:avLst>
              <a:gd name="adj1" fmla="val -23629"/>
              <a:gd name="adj2" fmla="val 70143"/>
              <a:gd name="adj3" fmla="val 16667"/>
            </a:avLst>
          </a:prstGeom>
          <a:solidFill>
            <a:srgbClr val="D7E52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dirty="0" err="1">
                <a:latin typeface="Arial" charset="0"/>
              </a:rPr>
              <a:t>Hơn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nửa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triệu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chiến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sỹ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từ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các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mặt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trận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hành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quân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về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Điện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Biên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Phủ</a:t>
            </a:r>
            <a:r>
              <a:rPr lang="en-US" sz="2000" dirty="0">
                <a:latin typeface="Arial" charset="0"/>
              </a:rPr>
              <a:t>.</a:t>
            </a:r>
          </a:p>
          <a:p>
            <a:pPr algn="l"/>
            <a:r>
              <a:rPr lang="en-US" sz="2000" dirty="0">
                <a:latin typeface="Arial" charset="0"/>
              </a:rPr>
              <a:t>- </a:t>
            </a:r>
            <a:r>
              <a:rPr lang="en-US" sz="2000" dirty="0" err="1">
                <a:latin typeface="Arial" charset="0"/>
              </a:rPr>
              <a:t>Gần</a:t>
            </a:r>
            <a:r>
              <a:rPr lang="en-US" sz="2000" dirty="0">
                <a:latin typeface="Arial" charset="0"/>
              </a:rPr>
              <a:t> 3 </a:t>
            </a:r>
            <a:r>
              <a:rPr lang="en-US" sz="2000" dirty="0" err="1">
                <a:latin typeface="Arial" charset="0"/>
              </a:rPr>
              <a:t>vạn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người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từ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hậu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phương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tham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gia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vận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chuyển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hàng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hoá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cho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chiến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dịch</a:t>
            </a:r>
            <a:r>
              <a:rPr lang="en-US" sz="2000" dirty="0">
                <a:latin typeface="Arial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4852323" y="3902451"/>
            <a:ext cx="3733803" cy="2177297"/>
          </a:xfrm>
          <a:prstGeom prst="wedgeRoundRectCallout">
            <a:avLst>
              <a:gd name="adj1" fmla="val 36984"/>
              <a:gd name="adj2" fmla="val 61138"/>
              <a:gd name="adj3" fmla="val 16667"/>
            </a:avLst>
          </a:prstGeom>
          <a:solidFill>
            <a:srgbClr val="D7E527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lương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8297" y="608225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171" y="1600200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0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1143000" y="4953000"/>
            <a:ext cx="7088266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:2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Đoàn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thồ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phục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vụ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chiến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dịch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Điện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Biên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Phủ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09" y="685800"/>
            <a:ext cx="7005850" cy="426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52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6669" y="5734082"/>
            <a:ext cx="800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thồ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Action Button: Forward or Next 7">
            <a:hlinkClick r:id="rId3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882320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22" y="2590800"/>
            <a:ext cx="84464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4:</a:t>
            </a:r>
          </a:p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“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13 - 3 – 1954….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cờ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”.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1. Ta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mở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tấn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? 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tóm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diễn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3?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Diễn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3"/>
          <p:cNvGrpSpPr>
            <a:grpSpLocks/>
          </p:cNvGrpSpPr>
          <p:nvPr/>
        </p:nvGrpSpPr>
        <p:grpSpPr bwMode="auto">
          <a:xfrm>
            <a:off x="3168416" y="126631"/>
            <a:ext cx="4779963" cy="6629400"/>
            <a:chOff x="1566" y="313"/>
            <a:chExt cx="2690" cy="3473"/>
          </a:xfrm>
        </p:grpSpPr>
        <p:sp>
          <p:nvSpPr>
            <p:cNvPr id="16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.VnTimeH" pitchFamily="34" charset="0"/>
              </a:endParaRPr>
            </a:p>
          </p:txBody>
        </p:sp>
        <p:grpSp>
          <p:nvGrpSpPr>
            <p:cNvPr id="164" name="Group 5"/>
            <p:cNvGrpSpPr>
              <a:grpSpLocks/>
            </p:cNvGrpSpPr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65" name="Freeform 6"/>
              <p:cNvSpPr>
                <a:spLocks/>
              </p:cNvSpPr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7"/>
              <p:cNvSpPr>
                <a:spLocks/>
              </p:cNvSpPr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"/>
              <p:cNvSpPr>
                <a:spLocks/>
              </p:cNvSpPr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9"/>
              <p:cNvSpPr>
                <a:spLocks/>
              </p:cNvSpPr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"/>
              <p:cNvSpPr>
                <a:spLocks/>
              </p:cNvSpPr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1"/>
              <p:cNvSpPr>
                <a:spLocks/>
              </p:cNvSpPr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"/>
              <p:cNvSpPr>
                <a:spLocks/>
              </p:cNvSpPr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"/>
              <p:cNvSpPr>
                <a:spLocks/>
              </p:cNvSpPr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4"/>
              <p:cNvSpPr>
                <a:spLocks/>
              </p:cNvSpPr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5"/>
              <p:cNvSpPr>
                <a:spLocks/>
              </p:cNvSpPr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"/>
              <p:cNvSpPr>
                <a:spLocks/>
              </p:cNvSpPr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17"/>
              <p:cNvGrpSpPr>
                <a:grpSpLocks/>
              </p:cNvGrpSpPr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0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vi-VN">
                  <a:latin typeface=".VnTimeH" pitchFamily="34" charset="0"/>
                </a:endParaRPr>
              </a:p>
            </p:txBody>
          </p:sp>
          <p:sp>
            <p:nvSpPr>
              <p:cNvPr id="17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" name="Group 25"/>
              <p:cNvGrpSpPr>
                <a:grpSpLocks/>
              </p:cNvGrpSpPr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19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3" name="Group 28"/>
              <p:cNvGrpSpPr>
                <a:grpSpLocks/>
              </p:cNvGrpSpPr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19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" name="Group 32"/>
              <p:cNvGrpSpPr>
                <a:grpSpLocks/>
              </p:cNvGrpSpPr>
              <p:nvPr/>
            </p:nvGrpSpPr>
            <p:grpSpPr bwMode="auto">
              <a:xfrm rot="-376791">
                <a:off x="2868" y="2977"/>
                <a:ext cx="173" cy="223"/>
                <a:chOff x="2415" y="12855"/>
                <a:chExt cx="555" cy="795"/>
              </a:xfrm>
            </p:grpSpPr>
            <p:sp>
              <p:nvSpPr>
                <p:cNvPr id="19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®éc lËp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him lam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B¶n kÐo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M­êng thanh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A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0" name="Text Box 41"/>
              <p:cNvSpPr txBox="1">
                <a:spLocks noChangeArrowheads="1"/>
              </p:cNvSpPr>
              <p:nvPr/>
            </p:nvSpPr>
            <p:spPr bwMode="auto">
              <a:xfrm>
                <a:off x="2925" y="3274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.VnTimeH" pitchFamily="34" charset="0"/>
                  </a:rPr>
                  <a:t>B¶n</a:t>
                </a:r>
              </a:p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hång cóm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c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415" y="2592"/>
                <a:ext cx="39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200" i="1">
                    <a:latin typeface=".VnTimeH" pitchFamily="34" charset="0"/>
                  </a:rPr>
                  <a:t>S. NËm Rèm</a:t>
                </a:r>
              </a:p>
            </p:txBody>
          </p:sp>
        </p:grpSp>
      </p:grpSp>
      <p:grpSp>
        <p:nvGrpSpPr>
          <p:cNvPr id="203" name="Group 215"/>
          <p:cNvGrpSpPr>
            <a:grpSpLocks/>
          </p:cNvGrpSpPr>
          <p:nvPr/>
        </p:nvGrpSpPr>
        <p:grpSpPr bwMode="auto">
          <a:xfrm>
            <a:off x="990600" y="4168775"/>
            <a:ext cx="2214562" cy="1968500"/>
            <a:chOff x="96" y="2312"/>
            <a:chExt cx="1395" cy="1240"/>
          </a:xfrm>
        </p:grpSpPr>
        <p:sp>
          <p:nvSpPr>
            <p:cNvPr id="204" name="Text Box 44"/>
            <p:cNvSpPr txBox="1">
              <a:spLocks noChangeArrowheads="1"/>
            </p:cNvSpPr>
            <p:nvPr/>
          </p:nvSpPr>
          <p:spPr bwMode="auto">
            <a:xfrm>
              <a:off x="398" y="2312"/>
              <a:ext cx="10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vi-VN"/>
            </a:p>
          </p:txBody>
        </p:sp>
        <p:grpSp>
          <p:nvGrpSpPr>
            <p:cNvPr id="205" name="Group 212"/>
            <p:cNvGrpSpPr>
              <a:grpSpLocks/>
            </p:cNvGrpSpPr>
            <p:nvPr/>
          </p:nvGrpSpPr>
          <p:grpSpPr bwMode="auto">
            <a:xfrm>
              <a:off x="96" y="2318"/>
              <a:ext cx="1350" cy="1234"/>
              <a:chOff x="96" y="2318"/>
              <a:chExt cx="1350" cy="1234"/>
            </a:xfrm>
          </p:grpSpPr>
          <p:sp>
            <p:nvSpPr>
              <p:cNvPr id="213" name="Text Box 46"/>
              <p:cNvSpPr txBox="1">
                <a:spLocks noChangeArrowheads="1"/>
              </p:cNvSpPr>
              <p:nvPr/>
            </p:nvSpPr>
            <p:spPr bwMode="auto">
              <a:xfrm>
                <a:off x="96" y="2318"/>
                <a:ext cx="1350" cy="123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sz="1200" u="sng">
                    <a:latin typeface=".VnTimeH" pitchFamily="34" charset="0"/>
                  </a:rPr>
                  <a:t>Chó gi¶i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 Së chØ huy cña ®Þch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Cø ®iÓm vµ tªn cø 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®iÓm cña ®Þch.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S©n bay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1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2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Qu©n ta tÊn c«ng ®ît 3</a:t>
                </a:r>
              </a:p>
            </p:txBody>
          </p:sp>
          <p:grpSp>
            <p:nvGrpSpPr>
              <p:cNvPr id="214" name="Group 47"/>
              <p:cNvGrpSpPr>
                <a:grpSpLocks/>
              </p:cNvGrpSpPr>
              <p:nvPr/>
            </p:nvGrpSpPr>
            <p:grpSpPr bwMode="auto">
              <a:xfrm>
                <a:off x="250" y="2506"/>
                <a:ext cx="120" cy="120"/>
                <a:chOff x="1803" y="13659"/>
                <a:chExt cx="300" cy="300"/>
              </a:xfrm>
            </p:grpSpPr>
            <p:sp>
              <p:nvSpPr>
                <p:cNvPr id="216" name="Oval 48"/>
                <p:cNvSpPr>
                  <a:spLocks noChangeArrowheads="1"/>
                </p:cNvSpPr>
                <p:nvPr/>
              </p:nvSpPr>
              <p:spPr bwMode="auto">
                <a:xfrm>
                  <a:off x="1803" y="13659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Oval 49"/>
                <p:cNvSpPr>
                  <a:spLocks noChangeArrowheads="1"/>
                </p:cNvSpPr>
                <p:nvPr/>
              </p:nvSpPr>
              <p:spPr bwMode="auto">
                <a:xfrm>
                  <a:off x="1863" y="13719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" name="Oval 50"/>
              <p:cNvSpPr>
                <a:spLocks noChangeArrowheads="1"/>
              </p:cNvSpPr>
              <p:nvPr/>
            </p:nvSpPr>
            <p:spPr bwMode="auto">
              <a:xfrm>
                <a:off x="285" y="270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51"/>
            <p:cNvGrpSpPr>
              <a:grpSpLocks/>
            </p:cNvGrpSpPr>
            <p:nvPr/>
          </p:nvGrpSpPr>
          <p:grpSpPr bwMode="auto">
            <a:xfrm rot="2632895">
              <a:off x="251" y="2830"/>
              <a:ext cx="119" cy="171"/>
              <a:chOff x="2415" y="12855"/>
              <a:chExt cx="555" cy="795"/>
            </a:xfrm>
          </p:grpSpPr>
          <p:sp>
            <p:nvSpPr>
              <p:cNvPr id="210" name="Rectangle 52"/>
              <p:cNvSpPr>
                <a:spLocks noChangeArrowheads="1"/>
              </p:cNvSpPr>
              <p:nvPr/>
            </p:nvSpPr>
            <p:spPr bwMode="auto">
              <a:xfrm>
                <a:off x="2565" y="12855"/>
                <a:ext cx="241" cy="7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AutoShape 53"/>
              <p:cNvSpPr>
                <a:spLocks noChangeArrowheads="1"/>
              </p:cNvSpPr>
              <p:nvPr/>
            </p:nvSpPr>
            <p:spPr bwMode="auto">
              <a:xfrm rot="10601523">
                <a:off x="2415" y="13027"/>
                <a:ext cx="555" cy="71"/>
              </a:xfrm>
              <a:custGeom>
                <a:avLst/>
                <a:gdLst>
                  <a:gd name="T0" fmla="*/ 12 w 21600"/>
                  <a:gd name="T1" fmla="*/ 0 h 21600"/>
                  <a:gd name="T2" fmla="*/ 7 w 21600"/>
                  <a:gd name="T3" fmla="*/ 0 h 21600"/>
                  <a:gd name="T4" fmla="*/ 2 w 21600"/>
                  <a:gd name="T5" fmla="*/ 0 h 21600"/>
                  <a:gd name="T6" fmla="*/ 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5 w 21600"/>
                  <a:gd name="T13" fmla="*/ 4563 h 21600"/>
                  <a:gd name="T14" fmla="*/ 17085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54"/>
              <p:cNvSpPr>
                <a:spLocks noChangeArrowheads="1"/>
              </p:cNvSpPr>
              <p:nvPr/>
            </p:nvSpPr>
            <p:spPr bwMode="auto">
              <a:xfrm rot="-5400000">
                <a:off x="2392" y="13182"/>
                <a:ext cx="584" cy="76"/>
              </a:xfrm>
              <a:prstGeom prst="chevron">
                <a:avLst>
                  <a:gd name="adj" fmla="val 192105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" name="AutoShape 55"/>
            <p:cNvSpPr>
              <a:spLocks noChangeArrowheads="1"/>
            </p:cNvSpPr>
            <p:nvPr/>
          </p:nvSpPr>
          <p:spPr bwMode="auto">
            <a:xfrm flipV="1">
              <a:off x="250" y="3021"/>
              <a:ext cx="178" cy="9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183 h 21600"/>
                <a:gd name="T14" fmla="*/ 17474 w 21600"/>
                <a:gd name="T15" fmla="*/ 88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56"/>
            <p:cNvSpPr>
              <a:spLocks noChangeArrowheads="1"/>
            </p:cNvSpPr>
            <p:nvPr/>
          </p:nvSpPr>
          <p:spPr bwMode="auto">
            <a:xfrm flipV="1">
              <a:off x="215" y="3301"/>
              <a:ext cx="178" cy="9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217 h 21600"/>
                <a:gd name="T14" fmla="*/ 17474 w 21600"/>
                <a:gd name="T15" fmla="*/ 89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57"/>
            <p:cNvSpPr>
              <a:spLocks noChangeArrowheads="1"/>
            </p:cNvSpPr>
            <p:nvPr/>
          </p:nvSpPr>
          <p:spPr bwMode="auto">
            <a:xfrm>
              <a:off x="214" y="3186"/>
              <a:ext cx="192" cy="78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Text Box 58"/>
          <p:cNvSpPr txBox="1">
            <a:spLocks noChangeArrowheads="1"/>
          </p:cNvSpPr>
          <p:nvPr/>
        </p:nvSpPr>
        <p:spPr bwMode="auto">
          <a:xfrm>
            <a:off x="3962400" y="6477000"/>
            <a:ext cx="3350420" cy="4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0" name="Group 84"/>
          <p:cNvGrpSpPr>
            <a:grpSpLocks/>
          </p:cNvGrpSpPr>
          <p:nvPr/>
        </p:nvGrpSpPr>
        <p:grpSpPr bwMode="auto">
          <a:xfrm>
            <a:off x="3925888" y="236538"/>
            <a:ext cx="3006726" cy="1555749"/>
            <a:chOff x="1942" y="163"/>
            <a:chExt cx="1894" cy="980"/>
          </a:xfrm>
        </p:grpSpPr>
        <p:sp>
          <p:nvSpPr>
            <p:cNvPr id="2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" name="Group 77"/>
          <p:cNvGrpSpPr>
            <a:grpSpLocks/>
          </p:cNvGrpSpPr>
          <p:nvPr/>
        </p:nvGrpSpPr>
        <p:grpSpPr bwMode="auto">
          <a:xfrm>
            <a:off x="4745037" y="1666875"/>
            <a:ext cx="2603500" cy="3833813"/>
            <a:chOff x="2458" y="1064"/>
            <a:chExt cx="1640" cy="2415"/>
          </a:xfrm>
        </p:grpSpPr>
        <p:sp>
          <p:nvSpPr>
            <p:cNvPr id="230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" name="Group 83"/>
          <p:cNvGrpSpPr>
            <a:grpSpLocks/>
          </p:cNvGrpSpPr>
          <p:nvPr/>
        </p:nvGrpSpPr>
        <p:grpSpPr bwMode="auto">
          <a:xfrm>
            <a:off x="4260852" y="2743200"/>
            <a:ext cx="2505076" cy="3430586"/>
            <a:chOff x="2153" y="1774"/>
            <a:chExt cx="1578" cy="2161"/>
          </a:xfrm>
        </p:grpSpPr>
        <p:sp>
          <p:nvSpPr>
            <p:cNvPr id="239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 rot="16200000">
            <a:off x="960438" y="-503237"/>
            <a:ext cx="288925" cy="2209800"/>
            <a:chOff x="48" y="768"/>
            <a:chExt cx="182" cy="2075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7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9" name="AutoShape 2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utoShape 2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utoShape 2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2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2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2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2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AutoShape 55"/>
          <p:cNvSpPr>
            <a:spLocks noChangeArrowheads="1"/>
          </p:cNvSpPr>
          <p:nvPr/>
        </p:nvSpPr>
        <p:spPr bwMode="auto">
          <a:xfrm>
            <a:off x="2133601" y="152400"/>
            <a:ext cx="4343400" cy="990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444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ahoma" pitchFamily="34" charset="0"/>
              </a:rPr>
              <a:t>KIỂM TRA BÀI CŨ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024373" y="1798936"/>
            <a:ext cx="800100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sz="32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: </a:t>
            </a:r>
            <a:r>
              <a:rPr lang="vi-VN" sz="3200" b="1" dirty="0">
                <a:latin typeface="+mn-lt"/>
              </a:rPr>
              <a:t>Đại hội đại biểu toàn quốc lần thứ 2 của</a:t>
            </a:r>
            <a:r>
              <a:rPr lang="en-US" sz="3200" b="1" dirty="0">
                <a:latin typeface="+mn-lt"/>
              </a:rPr>
              <a:t> </a:t>
            </a:r>
            <a:r>
              <a:rPr lang="vi-VN" sz="3200" b="1" dirty="0">
                <a:latin typeface="+mn-lt"/>
              </a:rPr>
              <a:t>Đảng đã đề ra nhiệm vụ gì cho Cách mạng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Việt</a:t>
            </a:r>
            <a:r>
              <a:rPr lang="en-US" sz="3200" b="1" dirty="0">
                <a:latin typeface="+mn-lt"/>
              </a:rPr>
              <a:t> Nam ?</a:t>
            </a:r>
            <a:endParaRPr lang="en-US" sz="3200" b="1" dirty="0">
              <a:latin typeface="+mn-lt"/>
              <a:cs typeface="Arial" pitchFamily="34" charset="0"/>
            </a:endParaRPr>
          </a:p>
        </p:txBody>
      </p:sp>
      <p:pic>
        <p:nvPicPr>
          <p:cNvPr id="31" name="Picture 35" descr="question_pop_up_from_bo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" y="1159412"/>
            <a:ext cx="99059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76300" y="3682881"/>
            <a:ext cx="7315200" cy="523220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kháng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toàn</a:t>
            </a:r>
            <a:endParaRPr lang="en-US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2705100" y="4216281"/>
            <a:ext cx="1752600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04800" y="5600640"/>
            <a:ext cx="2667000" cy="89255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600" b="1" dirty="0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600" b="1" dirty="0">
              <a:solidFill>
                <a:srgbClr val="1106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4457700" y="4292481"/>
            <a:ext cx="0" cy="1104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124200" y="5618044"/>
            <a:ext cx="2667000" cy="892552"/>
          </a:xfrm>
          <a:prstGeom prst="rect">
            <a:avLst/>
          </a:prstGeom>
          <a:noFill/>
          <a:ln w="12700">
            <a:solidFill>
              <a:srgbClr val="1106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đua</a:t>
            </a:r>
            <a:endParaRPr lang="en-US" sz="2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4457700" y="4216281"/>
            <a:ext cx="1576388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6031010" y="5660648"/>
            <a:ext cx="2667000" cy="8925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ruộng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9" name="Picture 17" descr="GUESTA~1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83" y="1143000"/>
            <a:ext cx="799436" cy="6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7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F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6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3886200"/>
            <a:ext cx="2143125" cy="2266950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1200" u="sng">
                <a:latin typeface=".VnTimeH" pitchFamily="34" charset="0"/>
              </a:rPr>
              <a:t>Chó gi¶i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            Së chØ huy cña ®Þch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Cø ®iÓm vµ tªn cø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®iÓm cña ®Þch.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S©n bay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n-US" sz="1200">
              <a:latin typeface=".VnTime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Qu©n ta tÊn c«ng ®ît 1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Qu©n ta tÊn c«ng ®ît 2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           Qu©n ta tÊn c«ng ®ît 3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446213" y="4114800"/>
            <a:ext cx="190500" cy="190500"/>
            <a:chOff x="1803" y="13659"/>
            <a:chExt cx="300" cy="300"/>
          </a:xfrm>
        </p:grpSpPr>
        <p:sp>
          <p:nvSpPr>
            <p:cNvPr id="13372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1501775" y="43434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9"/>
          <p:cNvGrpSpPr>
            <a:grpSpLocks/>
          </p:cNvGrpSpPr>
          <p:nvPr/>
        </p:nvGrpSpPr>
        <p:grpSpPr bwMode="auto">
          <a:xfrm rot="2632895">
            <a:off x="1447800" y="4724400"/>
            <a:ext cx="188913" cy="271463"/>
            <a:chOff x="2415" y="12855"/>
            <a:chExt cx="555" cy="795"/>
          </a:xfrm>
        </p:grpSpPr>
        <p:sp>
          <p:nvSpPr>
            <p:cNvPr id="13369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AutoShape 13"/>
          <p:cNvSpPr>
            <a:spLocks noChangeArrowheads="1"/>
          </p:cNvSpPr>
          <p:nvPr/>
        </p:nvSpPr>
        <p:spPr bwMode="auto">
          <a:xfrm flipV="1">
            <a:off x="1446213" y="5080000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 flipV="1">
            <a:off x="1390650" y="55086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1389063" y="53641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3402970" y="254000"/>
            <a:ext cx="5458962" cy="6604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3324" name="Freeform 18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4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5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7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35" name="Group 29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3367" name="Oval 30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Oval 31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6" name="Oval 32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Oval 33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3338" name="Oval 34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Oval 35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Oval 36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3365" name="Oval 38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9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40"/>
          <p:cNvGrpSpPr>
            <a:grpSpLocks/>
          </p:cNvGrpSpPr>
          <p:nvPr/>
        </p:nvGrpSpPr>
        <p:grpSpPr bwMode="auto">
          <a:xfrm rot="-1728032">
            <a:off x="5572125" y="2016125"/>
            <a:ext cx="239713" cy="342900"/>
            <a:chOff x="2415" y="12855"/>
            <a:chExt cx="555" cy="795"/>
          </a:xfrm>
        </p:grpSpPr>
        <p:sp>
          <p:nvSpPr>
            <p:cNvPr id="13362" name="Rectangle 41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AutoShape 42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AutoShape 43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3" name="Group 44"/>
          <p:cNvGrpSpPr>
            <a:grpSpLocks/>
          </p:cNvGrpSpPr>
          <p:nvPr/>
        </p:nvGrpSpPr>
        <p:grpSpPr bwMode="auto">
          <a:xfrm rot="-376791">
            <a:off x="5862638" y="4910138"/>
            <a:ext cx="307975" cy="396875"/>
            <a:chOff x="2415" y="12855"/>
            <a:chExt cx="555" cy="795"/>
          </a:xfrm>
        </p:grpSpPr>
        <p:sp>
          <p:nvSpPr>
            <p:cNvPr id="13359" name="Rectangle 45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AutoShape 46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AutoShape 47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44" name="Text Box 48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3345" name="Text Box 49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3346" name="Text Box 50"/>
          <p:cNvSpPr txBox="1">
            <a:spLocks noChangeArrowheads="1"/>
          </p:cNvSpPr>
          <p:nvPr/>
        </p:nvSpPr>
        <p:spPr bwMode="auto">
          <a:xfrm>
            <a:off x="4343400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1400" b="1"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latin typeface=".VnTime" pitchFamily="34" charset="0"/>
              </a:defRPr>
            </a:lvl2pPr>
            <a:lvl3pPr marL="1143000" indent="-228600" eaLnBrk="0" hangingPunct="0">
              <a:defRPr>
                <a:latin typeface=".VnTime" pitchFamily="34" charset="0"/>
              </a:defRPr>
            </a:lvl3pPr>
            <a:lvl4pPr marL="1600200" indent="-228600" eaLnBrk="0" hangingPunct="0">
              <a:defRPr>
                <a:latin typeface=".VnTime" pitchFamily="34" charset="0"/>
              </a:defRPr>
            </a:lvl4pPr>
            <a:lvl5pPr marL="2057400" indent="-228600" eaLnBrk="0" hangingPunct="0">
              <a:defRPr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9pPr>
          </a:lstStyle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Kéo</a:t>
            </a:r>
            <a:endParaRPr lang="en-US" dirty="0"/>
          </a:p>
        </p:txBody>
      </p:sp>
      <p:sp>
        <p:nvSpPr>
          <p:cNvPr id="13347" name="Text Box 51"/>
          <p:cNvSpPr txBox="1">
            <a:spLocks noChangeArrowheads="1"/>
          </p:cNvSpPr>
          <p:nvPr/>
        </p:nvSpPr>
        <p:spPr bwMode="auto">
          <a:xfrm>
            <a:off x="4502150" y="2039084"/>
            <a:ext cx="127307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rial" pitchFamily="34" charset="0"/>
                <a:cs typeface="Arial" pitchFamily="34" charset="0"/>
              </a:rPr>
              <a:t>MƯỜNG THANH</a:t>
            </a:r>
          </a:p>
        </p:txBody>
      </p:sp>
      <p:sp>
        <p:nvSpPr>
          <p:cNvPr id="13348" name="Text Box 52"/>
          <p:cNvSpPr txBox="1">
            <a:spLocks noChangeArrowheads="1"/>
          </p:cNvSpPr>
          <p:nvPr/>
        </p:nvSpPr>
        <p:spPr bwMode="auto">
          <a:xfrm>
            <a:off x="6403975" y="27717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A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49" name="Text Box 53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>
                <a:latin typeface=".VnTimeH" pitchFamily="34" charset="0"/>
              </a:rPr>
              <a:t>B¶n</a:t>
            </a:r>
          </a:p>
          <a:p>
            <a:pPr algn="l" eaLnBrk="1" hangingPunct="1"/>
            <a:r>
              <a:rPr lang="en-US" sz="1200" b="1">
                <a:latin typeface=".VnTimeH" pitchFamily="34" charset="0"/>
              </a:rPr>
              <a:t>hång cóm</a:t>
            </a:r>
            <a:endParaRPr lang="en-US">
              <a:latin typeface=".VnTimeH" pitchFamily="34" charset="0"/>
            </a:endParaRPr>
          </a:p>
        </p:txBody>
      </p:sp>
      <p:sp>
        <p:nvSpPr>
          <p:cNvPr id="13350" name="Text Box 54"/>
          <p:cNvSpPr txBox="1">
            <a:spLocks noChangeArrowheads="1"/>
          </p:cNvSpPr>
          <p:nvPr/>
        </p:nvSpPr>
        <p:spPr bwMode="auto">
          <a:xfrm>
            <a:off x="6632575" y="2173288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c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51" name="Text Box 55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3352" name="Text Box 56"/>
          <p:cNvSpPr txBox="1">
            <a:spLocks noChangeArrowheads="1"/>
          </p:cNvSpPr>
          <p:nvPr/>
        </p:nvSpPr>
        <p:spPr bwMode="auto">
          <a:xfrm>
            <a:off x="4437063" y="6400800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1: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13-3-1954</a:t>
            </a:r>
            <a:endParaRPr lang="en-US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28"/>
          <p:cNvSpPr>
            <a:spLocks noChangeShapeType="1"/>
          </p:cNvSpPr>
          <p:nvPr/>
        </p:nvSpPr>
        <p:spPr bwMode="auto">
          <a:xfrm>
            <a:off x="5791200" y="25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7" y="109706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ine 128"/>
          <p:cNvSpPr>
            <a:spLocks noChangeShapeType="1"/>
          </p:cNvSpPr>
          <p:nvPr/>
        </p:nvSpPr>
        <p:spPr bwMode="auto">
          <a:xfrm>
            <a:off x="6884987" y="1122461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38"/>
          <p:cNvSpPr>
            <a:spLocks noChangeArrowheads="1"/>
          </p:cNvSpPr>
          <p:nvPr/>
        </p:nvSpPr>
        <p:spPr bwMode="auto">
          <a:xfrm rot="8161623">
            <a:off x="8821362" y="12255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0" name="AutoShape 39"/>
          <p:cNvSpPr>
            <a:spLocks noChangeArrowheads="1"/>
          </p:cNvSpPr>
          <p:nvPr/>
        </p:nvSpPr>
        <p:spPr bwMode="auto">
          <a:xfrm rot="4750596">
            <a:off x="5969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1" name="AutoShape 40"/>
          <p:cNvSpPr>
            <a:spLocks noChangeArrowheads="1"/>
          </p:cNvSpPr>
          <p:nvPr/>
        </p:nvSpPr>
        <p:spPr bwMode="auto">
          <a:xfrm rot="12781432">
            <a:off x="9128958" y="271938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2" name="AutoShape 41"/>
          <p:cNvSpPr>
            <a:spLocks noChangeArrowheads="1"/>
          </p:cNvSpPr>
          <p:nvPr/>
        </p:nvSpPr>
        <p:spPr bwMode="auto">
          <a:xfrm rot="2551356" flipV="1">
            <a:off x="2680883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19503553" flipH="1">
            <a:off x="7006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pic>
        <p:nvPicPr>
          <p:cNvPr id="73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19" y="1309358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49" y="5921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18" y="14695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0724" y="407830"/>
            <a:ext cx="209385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7652" y="1364456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069">
            <a:off x="3621324" y="753800"/>
            <a:ext cx="1643058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7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16702 0.22571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11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6901E-6 L -0.12605 0.1373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6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9463E-6 L -0.36927 -0.2518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-1260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07E-6 L 0.05833 0.22964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1323E-7 L -0.19809 0.19797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98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8" grpId="0" animBg="1"/>
      <p:bldP spid="63" grpId="0" animBg="1"/>
      <p:bldP spid="65" grpId="0" animBg="1"/>
      <p:bldP spid="67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8" grpId="0" animBg="1"/>
      <p:bldP spid="6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4194175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446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501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447800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446213" y="528002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390650" y="57245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389063" y="55419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3781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5536870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5777422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4319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4621213" y="2063750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6403975" y="27717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6632575" y="2063750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4021137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5676900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5797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6376987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6935788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914400" y="1524000"/>
            <a:ext cx="2590800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30-3-1954</a:t>
            </a:r>
          </a:p>
        </p:txBody>
      </p:sp>
      <p:sp>
        <p:nvSpPr>
          <p:cNvPr id="14389" name="Text Box 74"/>
          <p:cNvSpPr txBox="1">
            <a:spLocks noChangeArrowheads="1"/>
          </p:cNvSpPr>
          <p:nvPr/>
        </p:nvSpPr>
        <p:spPr bwMode="auto">
          <a:xfrm>
            <a:off x="602408" y="315183"/>
            <a:ext cx="2819400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13-3-1954</a:t>
            </a:r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05" y="154195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5815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93" y="100711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6898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5921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5001042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4707477" y="2614929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5585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7007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6964134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5" y="1092200"/>
            <a:ext cx="545053" cy="1068061"/>
          </a:xfrm>
          <a:prstGeom prst="rect">
            <a:avLst/>
          </a:prstGeom>
        </p:spPr>
      </p:pic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40473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1342107"/>
            <a:ext cx="500110" cy="1068061"/>
          </a:xfrm>
          <a:prstGeom prst="rect">
            <a:avLst/>
          </a:prstGeom>
        </p:spPr>
      </p:pic>
      <p:sp>
        <p:nvSpPr>
          <p:cNvPr id="86" name="AutoShape 71"/>
          <p:cNvSpPr>
            <a:spLocks noChangeArrowheads="1"/>
          </p:cNvSpPr>
          <p:nvPr/>
        </p:nvSpPr>
        <p:spPr bwMode="auto">
          <a:xfrm>
            <a:off x="6522329" y="2339864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7" name="AutoShape 71"/>
          <p:cNvSpPr>
            <a:spLocks noChangeArrowheads="1"/>
          </p:cNvSpPr>
          <p:nvPr/>
        </p:nvSpPr>
        <p:spPr bwMode="auto">
          <a:xfrm>
            <a:off x="6314308" y="2717006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5562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5867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1245" y="2045051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4323" y="2730840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156" flipH="1">
            <a:off x="5550728" y="1812334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56"/>
          <p:cNvSpPr txBox="1">
            <a:spLocks noChangeArrowheads="1"/>
          </p:cNvSpPr>
          <p:nvPr/>
        </p:nvSpPr>
        <p:spPr bwMode="auto">
          <a:xfrm>
            <a:off x="4437063" y="6400800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31 L 3.33333E-6 2.52544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3 L 3.33333E-6 -1.64662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0204E-6 L -0.01424 0.0282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4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3329 L 3.33333E-6 -1.44509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66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0289E-6 L -0.04167 -0.0333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5 L 3.33333E-6 4.8554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02728 L -0.34271 0.04485 C -0.31076 0.04879 -0.26371 0.0504 -0.21441 0.0504 C -0.15816 0.0504 -0.11319 0.04879 -0.08212 0.04485 L 0.06962 0.02728 " pathEditMode="relative" rAng="0" ptsTypes="FffFF">
                                      <p:cBhvr>
                                        <p:cTn id="91" dur="4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0139 -0.0615 L 0.00972 0.10474 " pathEditMode="relative" rAng="0" ptsTypes="AA">
                                      <p:cBhvr>
                                        <p:cTn id="9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6146 -0.09549 L 0.00312 0.03769 " pathEditMode="relative" rAng="0" ptsTypes="AA">
                                      <p:cBhvr>
                                        <p:cTn id="101" dur="2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753 0.11607 L -0.49253 0.02728 " pathEditMode="relative" rAng="0" ptsTypes="AA">
                                      <p:cBhvr>
                                        <p:cTn id="104" dur="5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4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09" grpId="0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9" grpId="0" animBg="1"/>
      <p:bldP spid="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4194175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446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501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447800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446213" y="528002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390650" y="57245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389063" y="55419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3781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5536870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5777422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4319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4621213" y="2063750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6420417" y="2828023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6632575" y="2063750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4021137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5676900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5797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6376987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6935788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05" y="154195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5815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93" y="100711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6898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5921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5001042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4707477" y="2614929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5585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7007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6964134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40473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5562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5867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utoShape 50"/>
          <p:cNvSpPr>
            <a:spLocks noChangeArrowheads="1"/>
          </p:cNvSpPr>
          <p:nvPr/>
        </p:nvSpPr>
        <p:spPr bwMode="auto">
          <a:xfrm rot="20383046">
            <a:off x="4465226" y="5882374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51"/>
          <p:cNvSpPr>
            <a:spLocks noChangeArrowheads="1"/>
          </p:cNvSpPr>
          <p:nvPr/>
        </p:nvSpPr>
        <p:spPr bwMode="auto">
          <a:xfrm rot="11906097">
            <a:off x="5762214" y="5866499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2"/>
          <p:cNvSpPr>
            <a:spLocks noChangeArrowheads="1"/>
          </p:cNvSpPr>
          <p:nvPr/>
        </p:nvSpPr>
        <p:spPr bwMode="auto">
          <a:xfrm rot="1945264">
            <a:off x="4466814" y="5183874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auto">
          <a:xfrm rot="19911504">
            <a:off x="4966876" y="2999474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0"/>
          <p:cNvSpPr>
            <a:spLocks noChangeArrowheads="1"/>
          </p:cNvSpPr>
          <p:nvPr/>
        </p:nvSpPr>
        <p:spPr bwMode="auto">
          <a:xfrm rot="9597807">
            <a:off x="6865234" y="2627364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4" descr="free animated explos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500895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9300" y="2574567"/>
            <a:ext cx="252219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3: </a:t>
            </a:r>
          </a:p>
          <a:p>
            <a:pPr algn="just"/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1-5-1954 ta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tấn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7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05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Line 128"/>
          <p:cNvSpPr>
            <a:spLocks noChangeShapeType="1"/>
          </p:cNvSpPr>
          <p:nvPr/>
        </p:nvSpPr>
        <p:spPr bwMode="auto">
          <a:xfrm>
            <a:off x="5638800" y="5130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Line 128"/>
          <p:cNvSpPr>
            <a:spLocks noChangeShapeType="1"/>
          </p:cNvSpPr>
          <p:nvPr/>
        </p:nvSpPr>
        <p:spPr bwMode="auto">
          <a:xfrm>
            <a:off x="6553200" y="2235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Line 128"/>
          <p:cNvSpPr>
            <a:spLocks noChangeShapeType="1"/>
          </p:cNvSpPr>
          <p:nvPr/>
        </p:nvSpPr>
        <p:spPr bwMode="auto">
          <a:xfrm>
            <a:off x="5943600" y="215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Text Box 73"/>
          <p:cNvSpPr txBox="1">
            <a:spLocks noChangeArrowheads="1"/>
          </p:cNvSpPr>
          <p:nvPr/>
        </p:nvSpPr>
        <p:spPr bwMode="auto">
          <a:xfrm>
            <a:off x="749300" y="1516238"/>
            <a:ext cx="2590800" cy="8617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Đợt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30-3-1954</a:t>
            </a:r>
          </a:p>
        </p:txBody>
      </p:sp>
      <p:sp>
        <p:nvSpPr>
          <p:cNvPr id="104" name="Text Box 74"/>
          <p:cNvSpPr txBox="1">
            <a:spLocks noChangeArrowheads="1"/>
          </p:cNvSpPr>
          <p:nvPr/>
        </p:nvSpPr>
        <p:spPr bwMode="auto">
          <a:xfrm>
            <a:off x="749300" y="261263"/>
            <a:ext cx="2819400" cy="86177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Đợt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13-3-1954</a:t>
            </a:r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4437063" y="6397625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19 L -3.33333E-6 -1.96532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 L 0 1.3872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2 0.0074 L -3.33333E-6 4.62428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2" grpId="0" animBg="1"/>
      <p:bldP spid="98" grpId="0" animBg="1"/>
      <p:bldP spid="100" grpId="0" animBg="1"/>
      <p:bldP spid="10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flex-1260860305827601_file.jpg">
            <a:extLst>
              <a:ext uri="{FF2B5EF4-FFF2-40B4-BE49-F238E27FC236}">
                <a16:creationId xmlns:a16="http://schemas.microsoft.com/office/drawing/2014/main" xmlns="" id="{CD4031A3-6F5E-4A5E-921B-B8D07362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400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AAC78B4-692A-41B9-ACD6-08901D09C662}"/>
              </a:ext>
            </a:extLst>
          </p:cNvPr>
          <p:cNvSpPr txBox="1">
            <a:spLocks/>
          </p:cNvSpPr>
          <p:nvPr/>
        </p:nvSpPr>
        <p:spPr bwMode="auto">
          <a:xfrm>
            <a:off x="2257425" y="5732463"/>
            <a:ext cx="5181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n-US" altLang="en-US" sz="2400" i="1">
                <a:latin typeface="Arial" panose="020B0604020202020204" pitchFamily="34" charset="0"/>
              </a:rPr>
              <a:t>Tướng Đờ Ca-xtơ-ri bị bắt sống</a:t>
            </a:r>
            <a:endParaRPr lang="vi-V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3375" y="6386513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512" y="5615762"/>
            <a:ext cx="8961438" cy="954107"/>
          </a:xfrm>
          <a:prstGeom prst="rect">
            <a:avLst/>
          </a:prstGeom>
          <a:solidFill>
            <a:srgbClr val="D7E527"/>
          </a:solidFill>
          <a:ln w="349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17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7-5-1954,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tướng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Ca-xtơ-ri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1" descr="Fireworks-07-june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363" y="1619250"/>
            <a:ext cx="1012825" cy="1006475"/>
          </a:xfrm>
          <a:prstGeom prst="rect">
            <a:avLst/>
          </a:prstGeom>
          <a:noFill/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19063" y="166688"/>
            <a:ext cx="8878887" cy="5410200"/>
            <a:chOff x="75" y="105"/>
            <a:chExt cx="5593" cy="3408"/>
          </a:xfrm>
        </p:grpSpPr>
        <p:pic>
          <p:nvPicPr>
            <p:cNvPr id="12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4" descr="AR9-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715000"/>
            <a:ext cx="1527175" cy="30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at tuong do - cat _274_1_167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3098" y="528417"/>
            <a:ext cx="6350438" cy="5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an dinh g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17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e van d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10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1447800" y="5943600"/>
            <a:ext cx="5562600" cy="46196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 Vĩnh Diện lấy thân mình chèn pháo</a:t>
            </a:r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7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622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4419600" y="552450"/>
            <a:ext cx="4724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i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(25/8/1911- 4/10/2013)</a:t>
            </a:r>
          </a:p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1954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20.</a:t>
            </a:r>
          </a:p>
        </p:txBody>
      </p:sp>
      <p:pic>
        <p:nvPicPr>
          <p:cNvPr id="110597" name="Picture 5" descr="1201267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301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7893" y="1524000"/>
            <a:ext cx="9144000" cy="1371600"/>
          </a:xfrm>
          <a:noFill/>
          <a:ln/>
        </p:spPr>
        <p:txBody>
          <a:bodyPr anchorCtr="1">
            <a:norm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1950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1953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0" y="3200400"/>
            <a:ext cx="4351293" cy="1905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Pháp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35963" y="3124198"/>
            <a:ext cx="4127037" cy="175260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285750" algn="just">
              <a:spcBef>
                <a:spcPct val="20000"/>
              </a:spcBef>
              <a:buClr>
                <a:schemeClr val="tx2"/>
              </a:buClr>
              <a:buFontTx/>
              <a:buChar char="•"/>
              <a:tabLst>
                <a:tab pos="2743200" algn="l"/>
              </a:tabLst>
            </a:pP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Quân</a:t>
            </a:r>
            <a:r>
              <a:rPr lang="en-US" sz="2400" b="1" dirty="0">
                <a:latin typeface="Arial" charset="0"/>
              </a:rPr>
              <a:t> ta</a:t>
            </a:r>
          </a:p>
          <a:p>
            <a:pPr marL="285750" algn="just">
              <a:spcBef>
                <a:spcPct val="20000"/>
              </a:spcBef>
              <a:buClr>
                <a:schemeClr val="tx1"/>
              </a:buClr>
              <a:tabLst>
                <a:tab pos="2743200" algn="l"/>
              </a:tabLst>
            </a:pPr>
            <a:r>
              <a:rPr lang="en-US" sz="2400" b="0" dirty="0">
                <a:latin typeface="Arial" charset="0"/>
              </a:rPr>
              <a:t>Ta </a:t>
            </a:r>
            <a:r>
              <a:rPr lang="en-US" sz="2400" b="0" dirty="0" err="1">
                <a:latin typeface="Arial" charset="0"/>
              </a:rPr>
              <a:t>chủ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động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mở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nhiều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chiến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dịch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lớn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trên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toàn</a:t>
            </a:r>
            <a:r>
              <a:rPr lang="en-US" sz="2400" b="0" dirty="0">
                <a:latin typeface="Arial" charset="0"/>
              </a:rPr>
              <a:t> </a:t>
            </a:r>
            <a:r>
              <a:rPr lang="en-US" sz="2400" b="0" dirty="0" err="1">
                <a:latin typeface="Arial" charset="0"/>
              </a:rPr>
              <a:t>quốc</a:t>
            </a:r>
            <a:r>
              <a:rPr lang="en-US" sz="2400" b="0" dirty="0">
                <a:latin typeface="Arial" charset="0"/>
              </a:rPr>
              <a:t>.</a:t>
            </a:r>
            <a:endParaRPr lang="en-US" sz="2000" b="0" dirty="0"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772432"/>
            <a:ext cx="8382000" cy="64698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17:Chiến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3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9893" y="2895600"/>
            <a:ext cx="0" cy="30695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8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5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1521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9237" y="1938368"/>
            <a:ext cx="443355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diệt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: 16.200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, 17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, 3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binh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súng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6" y="4274220"/>
            <a:ext cx="426063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Bắn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huỷ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62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nặng</a:t>
            </a:r>
            <a:endParaRPr lang="en-US" sz="2800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4" y="3551039"/>
            <a:ext cx="381053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0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8047"/>
            <a:ext cx="80772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00" y="4343400"/>
            <a:ext cx="4191000" cy="2014597"/>
          </a:xfrm>
          <a:prstGeom prst="cloudCallout">
            <a:avLst>
              <a:gd name="adj1" fmla="val 27859"/>
              <a:gd name="adj2" fmla="val -89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Arial "/>
              </a:rPr>
              <a:t>Thắng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lợi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của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Điện</a:t>
            </a:r>
            <a:r>
              <a:rPr lang="en-US" sz="2000" b="1" dirty="0">
                <a:latin typeface="Arial "/>
              </a:rPr>
              <a:t> </a:t>
            </a:r>
            <a:r>
              <a:rPr lang="vi-VN" sz="2000" b="1" dirty="0">
                <a:latin typeface="Arial "/>
              </a:rPr>
              <a:t>Biên Phủ có ý nghĩa như thế nào với lịch sử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dân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tộc</a:t>
            </a:r>
            <a:r>
              <a:rPr lang="en-US" sz="2000" b="1">
                <a:latin typeface="Arial "/>
              </a:rPr>
              <a:t> ta?</a:t>
            </a:r>
            <a:endParaRPr lang="en-US" sz="2000" b="1" dirty="0">
              <a:latin typeface="Arial "/>
            </a:endParaRPr>
          </a:p>
        </p:txBody>
      </p:sp>
      <p:sp>
        <p:nvSpPr>
          <p:cNvPr id="11" name="Oval 37"/>
          <p:cNvSpPr>
            <a:spLocks noChangeArrowheads="1"/>
          </p:cNvSpPr>
          <p:nvPr/>
        </p:nvSpPr>
        <p:spPr bwMode="auto">
          <a:xfrm>
            <a:off x="2599665" y="2133600"/>
            <a:ext cx="4114800" cy="1295400"/>
          </a:xfrm>
          <a:prstGeom prst="ellipse">
            <a:avLst/>
          </a:prstGeom>
          <a:solidFill>
            <a:srgbClr val="FFFFCC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 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luận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"/>
              </a:rPr>
              <a:t>đôi</a:t>
            </a:r>
            <a:endParaRPr lang="en-US" sz="2400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613392"/>
            <a:ext cx="73547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 "/>
              </a:rPr>
              <a:t>- </a:t>
            </a:r>
            <a:r>
              <a:rPr lang="vi-VN" sz="2000" b="1" dirty="0">
                <a:latin typeface="Arial "/>
              </a:rPr>
              <a:t>Là mốc son chói lọi, kết thúc thắng lợi chín năm kháng</a:t>
            </a:r>
            <a:r>
              <a:rPr lang="en-US" sz="2000" b="1" dirty="0">
                <a:latin typeface="Arial "/>
              </a:rPr>
              <a:t> </a:t>
            </a:r>
            <a:r>
              <a:rPr lang="vi-VN" sz="2000" b="1" dirty="0">
                <a:latin typeface="Arial "/>
              </a:rPr>
              <a:t>chiến chống thực dân Pháp xâm lược</a:t>
            </a:r>
            <a:r>
              <a:rPr lang="en-US" sz="2000" b="1" dirty="0">
                <a:latin typeface="Arial "/>
              </a:rPr>
              <a:t>.</a:t>
            </a:r>
          </a:p>
          <a:p>
            <a:r>
              <a:rPr lang="vi-VN" sz="2000" b="1" dirty="0">
                <a:latin typeface="Arial "/>
              </a:rPr>
              <a:t>- Khẳng định ý chí, sức mạnh</a:t>
            </a:r>
            <a:r>
              <a:rPr lang="en-US" sz="2000" b="1" dirty="0">
                <a:latin typeface="Arial "/>
              </a:rPr>
              <a:t> </a:t>
            </a:r>
            <a:r>
              <a:rPr lang="en-US" sz="2000" b="1" dirty="0" err="1">
                <a:latin typeface="Arial "/>
              </a:rPr>
              <a:t>củ</a:t>
            </a:r>
            <a:r>
              <a:rPr lang="vi-VN" sz="2000" b="1" dirty="0">
                <a:latin typeface="Arial "/>
              </a:rPr>
              <a:t>a</a:t>
            </a:r>
            <a:r>
              <a:rPr lang="en-US" sz="2000" b="1" dirty="0">
                <a:latin typeface="Arial "/>
              </a:rPr>
              <a:t> to</a:t>
            </a:r>
            <a:r>
              <a:rPr lang="vi-VN" sz="2000" b="1" dirty="0">
                <a:latin typeface="Arial "/>
              </a:rPr>
              <a:t>àn dân tộc ta trong công cuộc chống xâm lược.</a:t>
            </a:r>
          </a:p>
          <a:p>
            <a:endParaRPr lang="vi-VN" sz="2000" b="1" dirty="0"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3. Ý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000" y="4191000"/>
            <a:ext cx="8534400" cy="2576572"/>
          </a:xfrm>
          <a:prstGeom prst="horizontalScroll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56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khoét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hầm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sập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khổng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lồ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chói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lọi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giặc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3250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 b="0"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0" y="152400"/>
            <a:ext cx="6096000" cy="4157003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8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00400" y="1295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429000" y="2971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2971396" y="247906"/>
            <a:ext cx="4191404" cy="1414207"/>
            <a:chOff x="1803" y="969"/>
            <a:chExt cx="2325" cy="1048"/>
          </a:xfrm>
        </p:grpSpPr>
        <p:grpSp>
          <p:nvGrpSpPr>
            <p:cNvPr id="86028" name="Group 12"/>
            <p:cNvGrpSpPr>
              <a:grpSpLocks/>
            </p:cNvGrpSpPr>
            <p:nvPr/>
          </p:nvGrpSpPr>
          <p:grpSpPr bwMode="auto">
            <a:xfrm>
              <a:off x="1997" y="1008"/>
              <a:ext cx="1889" cy="1009"/>
              <a:chOff x="1997" y="1314"/>
              <a:chExt cx="1889" cy="1009"/>
            </a:xfrm>
          </p:grpSpPr>
          <p:grpSp>
            <p:nvGrpSpPr>
              <p:cNvPr id="86029" name="Group 13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15054" name="Oval 14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86031" name="Oval 15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6032" name="Oval 16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3" name="Oval 17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4" name="Oval 18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5" name="Oval 19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</p:grpSp>
        <p:sp>
          <p:nvSpPr>
            <p:cNvPr id="86036" name="Text Box 20"/>
            <p:cNvSpPr txBox="1">
              <a:spLocks noChangeArrowheads="1"/>
            </p:cNvSpPr>
            <p:nvPr/>
          </p:nvSpPr>
          <p:spPr bwMode="auto">
            <a:xfrm>
              <a:off x="1803" y="969"/>
              <a:ext cx="2325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Tham</a:t>
              </a:r>
              <a:r>
                <a:rPr lang="en-US" sz="32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quan</a:t>
              </a:r>
              <a:endParaRPr lang="en-US" sz="3200" dirty="0">
                <a:solidFill>
                  <a:srgbClr val="FF0000"/>
                </a:solidFill>
                <a:cs typeface="Arial" charset="0"/>
              </a:endParaRPr>
            </a:p>
            <a:p>
              <a:pPr algn="ctr" eaLnBrk="0" hangingPunct="0"/>
              <a:r>
                <a:rPr lang="en-US" sz="3200" dirty="0">
                  <a:solidFill>
                    <a:srgbClr val="FF0000"/>
                  </a:solidFill>
                  <a:cs typeface="Arial" charset="0"/>
                </a:rPr>
                <a:t>Di </a:t>
              </a:r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tích</a:t>
              </a:r>
              <a:r>
                <a:rPr lang="en-US" sz="32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Điện</a:t>
              </a:r>
              <a:r>
                <a:rPr lang="en-US" sz="32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Biên</a:t>
              </a:r>
              <a:r>
                <a:rPr lang="en-US" sz="3200" dirty="0">
                  <a:solidFill>
                    <a:srgbClr val="FF0000"/>
                  </a:solidFill>
                  <a:cs typeface="Arial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cs typeface="Arial" charset="0"/>
                </a:rPr>
                <a:t>Phủ</a:t>
              </a:r>
              <a:endParaRPr lang="en-US" sz="3200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9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43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20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096000" y="6019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Mường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Thanh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228600" y="6096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Đồi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333750" y="6034088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đài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thắng</a:t>
            </a:r>
            <a:endParaRPr lang="en-US" sz="2000" b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200400" y="1155700"/>
            <a:ext cx="269557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Arial"/>
                <a:cs typeface="Arial"/>
              </a:rPr>
              <a:t>Trò chơi ô chữ</a:t>
            </a:r>
            <a:endParaRPr lang="en-US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CC"/>
              </a:solidFill>
              <a:latin typeface="Arial"/>
              <a:cs typeface="Arial"/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917700" y="21717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917700" y="26289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917700" y="30734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917700" y="35433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905000" y="40132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917700" y="4495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8435975" y="20574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8324850" y="3389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8426450" y="3897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8305800" y="4343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8302625" y="2500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8312150" y="29448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914400" y="560705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838200" y="56388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914400" y="56388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990600" y="56832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838200" y="5683250"/>
            <a:ext cx="7026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990600" y="560015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?</a:t>
            </a:r>
          </a:p>
        </p:txBody>
      </p:sp>
      <p:grpSp>
        <p:nvGrpSpPr>
          <p:cNvPr id="19484" name="Group 305"/>
          <p:cNvGrpSpPr>
            <a:grpSpLocks/>
          </p:cNvGrpSpPr>
          <p:nvPr/>
        </p:nvGrpSpPr>
        <p:grpSpPr bwMode="auto">
          <a:xfrm>
            <a:off x="2667000" y="2133600"/>
            <a:ext cx="5486400" cy="27432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663825" y="2071688"/>
            <a:ext cx="3889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667000" y="2986088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578100" y="2528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667000" y="3430588"/>
            <a:ext cx="553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628900" y="386556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604293" y="4365625"/>
            <a:ext cx="4697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  H   I   Ế   N   T  H  Ắ  N   G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HP001 4H" pitchFamily="34" charset="-127"/>
                <a:cs typeface="Arial" pitchFamily="34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HP001 4H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473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" y="-19750"/>
            <a:ext cx="9100848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16522" y="228600"/>
            <a:ext cx="5334000" cy="1349633"/>
          </a:xfrm>
          <a:prstGeom prst="horizontalScroll">
            <a:avLst/>
          </a:prstGeo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vành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Tố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Hữu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" y="170496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0844874" y="762000"/>
            <a:ext cx="7900326" cy="5788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2133600"/>
            <a:ext cx="6872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314325"/>
            <a:ext cx="800100" cy="600075"/>
          </a:xfrm>
          <a:prstGeom prst="rect">
            <a:avLst/>
          </a:prstGeom>
        </p:spPr>
      </p:pic>
      <p:pic>
        <p:nvPicPr>
          <p:cNvPr id="43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750730" y="269383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-55117" y="5509665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1214E-7 L -1.06458 0.010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29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3.58382E-6 L -1.12621 0.03561 " pathEditMode="relative" rAng="0" ptsTypes="AA">
                                      <p:cBhvr>
                                        <p:cTn id="8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891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678" y="1094485"/>
            <a:ext cx="2788722" cy="149642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</a:t>
            </a:r>
          </a:p>
        </p:txBody>
      </p:sp>
      <p:sp>
        <p:nvSpPr>
          <p:cNvPr id="4" name="Oval 3"/>
          <p:cNvSpPr/>
          <p:nvPr/>
        </p:nvSpPr>
        <p:spPr>
          <a:xfrm>
            <a:off x="3611880" y="1704199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92963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867002" y="1723126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18981" y="1314434"/>
            <a:ext cx="987005" cy="657241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71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638300" y="533400"/>
            <a:ext cx="54657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1395" y="2077253"/>
            <a:ext cx="1371600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3581400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78709"/>
            <a:ext cx="900107" cy="128369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ounded Rectangular Callout 10"/>
          <p:cNvSpPr/>
          <p:nvPr/>
        </p:nvSpPr>
        <p:spPr>
          <a:xfrm>
            <a:off x="381000" y="4495800"/>
            <a:ext cx="2514600" cy="762000"/>
          </a:xfrm>
          <a:prstGeom prst="wedgeRoundRectCallout">
            <a:avLst>
              <a:gd name="adj1" fmla="val 129572"/>
              <a:gd name="adj2" fmla="val -144269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726007"/>
            <a:ext cx="8229600" cy="1827193"/>
          </a:xfrm>
          <a:prstGeom prst="cloudCallou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Theo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i="1" dirty="0">
                <a:latin typeface="Arial" pitchFamily="34" charset="0"/>
                <a:cs typeface="Arial" pitchFamily="34" charset="0"/>
              </a:rPr>
              <a:t>dựng Điện Biên Phủ thành pháo đài vững chắc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i="1" dirty="0">
                <a:latin typeface="Arial" pitchFamily="34" charset="0"/>
                <a:cs typeface="Arial" pitchFamily="34" charset="0"/>
              </a:rPr>
              <a:t>nhất Đông Dương ?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6" descr="animated tan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41" y="4825340"/>
            <a:ext cx="1944316" cy="16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E:\7546_hinh_anh_dong_may_bay_chien_dau_81__aw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07" y="275287"/>
            <a:ext cx="2066438" cy="16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6" y="2643454"/>
            <a:ext cx="2199194" cy="151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8" y="2233346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5244924" y="2233346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85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8 0.20903 L 5E-6 1.11111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10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17732 L 1.11111E-6 7.40741E-7 " pathEditMode="relative" rAng="0" ptsTypes="AA">
                                      <p:cBhvr>
                                        <p:cTn id="35" dur="4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751"/>
            <a:ext cx="9143999" cy="68015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-22379"/>
            <a:ext cx="87630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SGK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778"/>
            <a:ext cx="9144000" cy="6009222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-38098" y="5581471"/>
            <a:ext cx="91058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32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92930" y="803470"/>
            <a:ext cx="5448298" cy="1253930"/>
          </a:xfrm>
          <a:prstGeom prst="wedgeRoundRectCallout">
            <a:avLst>
              <a:gd name="adj1" fmla="val -33475"/>
              <a:gd name="adj2" fmla="val 45989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2667000"/>
            <a:ext cx="670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chắc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mưu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diệt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ta </a:t>
            </a:r>
          </a:p>
        </p:txBody>
      </p:sp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3599</TotalTime>
  <Words>1612</Words>
  <Application>Microsoft Office PowerPoint</Application>
  <PresentationFormat>On-screen Show (4:3)</PresentationFormat>
  <Paragraphs>200</Paragraphs>
  <Slides>35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Tình hình của ta và tình thế của quân Pháp từ sau chiến dịch Biên giới 1950 đến năm 1953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Nguyen</cp:lastModifiedBy>
  <cp:revision>280</cp:revision>
  <cp:lastPrinted>2019-12-20T08:26:00Z</cp:lastPrinted>
  <dcterms:created xsi:type="dcterms:W3CDTF">2014-10-17T14:38:40Z</dcterms:created>
  <dcterms:modified xsi:type="dcterms:W3CDTF">2020-01-15T07:48:44Z</dcterms:modified>
</cp:coreProperties>
</file>